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6858000" cx="9144000"/>
  <p:notesSz cx="6797675" cy="9926625"/>
  <p:embeddedFontLst>
    <p:embeddedFont>
      <p:font typeface="Robo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50">
          <p15:clr>
            <a:srgbClr val="000000"/>
          </p15:clr>
        </p15:guide>
        <p15:guide id="2" orient="horz" pos="708">
          <p15:clr>
            <a:srgbClr val="000000"/>
          </p15:clr>
        </p15:guide>
        <p15:guide id="3" orient="horz" pos="3792">
          <p15:clr>
            <a:srgbClr val="000000"/>
          </p15:clr>
        </p15:guide>
        <p15:guide id="4" pos="2880">
          <p15:clr>
            <a:srgbClr val="000000"/>
          </p15:clr>
        </p15:guide>
        <p15:guide id="5" pos="248">
          <p15:clr>
            <a:srgbClr val="000000"/>
          </p15:clr>
        </p15:guide>
        <p15:guide id="6" pos="5510">
          <p15:clr>
            <a:srgbClr val="000000"/>
          </p15:clr>
        </p15:guide>
      </p15:sldGuideLst>
    </p:ext>
    <p:ext uri="{2D200454-40CA-4A62-9FC3-DE9A4176ACB9}">
      <p15:notesGuideLst>
        <p15:guide id="1" orient="horz" pos="3126">
          <p15:clr>
            <a:srgbClr val="000000"/>
          </p15:clr>
        </p15:guide>
        <p15:guide id="2" pos="2142">
          <p15:clr>
            <a:srgbClr val="000000"/>
          </p15:clr>
        </p15:guide>
      </p15:notesGuideLst>
    </p:ext>
    <p:ext uri="GoogleSlidesCustomDataVersion2">
      <go:slidesCustomData xmlns:go="http://customooxmlschemas.google.com/" r:id="rId38" roundtripDataSignature="AMtx7mhnroBuNWGWQ0Hjp2FZeU216LE0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50" orient="horz"/>
        <p:guide pos="708" orient="horz"/>
        <p:guide pos="3792" orient="horz"/>
        <p:guide pos="2880"/>
        <p:guide pos="248"/>
        <p:guide pos="551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3126" orient="horz"/>
        <p:guide pos="2142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bold.fntdata"/><Relationship Id="rId12" Type="http://schemas.openxmlformats.org/officeDocument/2006/relationships/slide" Target="slides/slide7.xml"/><Relationship Id="rId34" Type="http://schemas.openxmlformats.org/officeDocument/2006/relationships/font" Target="fonts/Robot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1"/>
            <a:ext cx="2944342" cy="4973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0250" spcFirstLastPara="1" rIns="2025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53334" y="1"/>
            <a:ext cx="2944341" cy="4973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0250" spcFirstLastPara="1" rIns="2025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 txBox="1"/>
          <p:nvPr>
            <p:ph idx="11" type="ftr"/>
          </p:nvPr>
        </p:nvSpPr>
        <p:spPr>
          <a:xfrm>
            <a:off x="0" y="9429305"/>
            <a:ext cx="2944342" cy="49733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250" spcFirstLastPara="1" rIns="2025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6" name="Google Shape;6;n"/>
          <p:cNvSpPr txBox="1"/>
          <p:nvPr>
            <p:ph idx="12" type="sldNum"/>
          </p:nvPr>
        </p:nvSpPr>
        <p:spPr>
          <a:xfrm>
            <a:off x="3853334" y="9429305"/>
            <a:ext cx="2944341" cy="49733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250" spcFirstLastPara="1" rIns="2025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Google Shape;7;n"/>
          <p:cNvSpPr/>
          <p:nvPr>
            <p:ph idx="3" type="sldImg"/>
          </p:nvPr>
        </p:nvSpPr>
        <p:spPr>
          <a:xfrm>
            <a:off x="925513" y="750888"/>
            <a:ext cx="4946650" cy="3709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8" name="Google Shape;8;n"/>
          <p:cNvSpPr txBox="1"/>
          <p:nvPr>
            <p:ph idx="1" type="body"/>
          </p:nvPr>
        </p:nvSpPr>
        <p:spPr>
          <a:xfrm>
            <a:off x="905952" y="4716193"/>
            <a:ext cx="4985772" cy="4466755"/>
          </a:xfrm>
          <a:prstGeom prst="rect">
            <a:avLst/>
          </a:prstGeom>
          <a:noFill/>
          <a:ln>
            <a:noFill/>
          </a:ln>
        </p:spPr>
        <p:txBody>
          <a:bodyPr anchorCtr="0" anchor="t" bIns="48950" lIns="97900" spcFirstLastPara="1" rIns="97900" wrap="square" tIns="4895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n"/>
          <p:cNvSpPr/>
          <p:nvPr/>
        </p:nvSpPr>
        <p:spPr>
          <a:xfrm>
            <a:off x="6306699" y="9495514"/>
            <a:ext cx="422575" cy="3356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8950" lIns="97900" spcFirstLastPara="1" rIns="97900" wrap="square" tIns="489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5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905952" y="4716193"/>
            <a:ext cx="4985772" cy="4466755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:notes"/>
          <p:cNvSpPr/>
          <p:nvPr>
            <p:ph idx="2" type="sldImg"/>
          </p:nvPr>
        </p:nvSpPr>
        <p:spPr>
          <a:xfrm>
            <a:off x="925513" y="750888"/>
            <a:ext cx="4946650" cy="3709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e1032f0f76_0_39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2e1032f0f76_0_39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e19bf493ee_0_10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2e19bf493ee_0_10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e1affa5248_1_9:notes"/>
          <p:cNvSpPr txBox="1"/>
          <p:nvPr>
            <p:ph idx="12" type="sldNum"/>
          </p:nvPr>
        </p:nvSpPr>
        <p:spPr>
          <a:xfrm>
            <a:off x="3853334" y="9429305"/>
            <a:ext cx="2944200" cy="497400"/>
          </a:xfrm>
          <a:prstGeom prst="rect">
            <a:avLst/>
          </a:prstGeom>
        </p:spPr>
        <p:txBody>
          <a:bodyPr anchorCtr="0" anchor="b" bIns="0" lIns="20250" spcFirstLastPara="1" rIns="2025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8" name="Google Shape;128;g2e1affa5248_1_9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e1affa5248_1_9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e1affa5248_1_21:notes"/>
          <p:cNvSpPr txBox="1"/>
          <p:nvPr>
            <p:ph idx="12" type="sldNum"/>
          </p:nvPr>
        </p:nvSpPr>
        <p:spPr>
          <a:xfrm>
            <a:off x="3853334" y="9429305"/>
            <a:ext cx="2944200" cy="497400"/>
          </a:xfrm>
          <a:prstGeom prst="rect">
            <a:avLst/>
          </a:prstGeom>
        </p:spPr>
        <p:txBody>
          <a:bodyPr anchorCtr="0" anchor="b" bIns="0" lIns="20250" spcFirstLastPara="1" rIns="2025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g2e1affa5248_1_21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e1affa5248_1_21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e1affa5248_1_40:notes"/>
          <p:cNvSpPr txBox="1"/>
          <p:nvPr>
            <p:ph idx="12" type="sldNum"/>
          </p:nvPr>
        </p:nvSpPr>
        <p:spPr>
          <a:xfrm>
            <a:off x="3853334" y="9429305"/>
            <a:ext cx="2944200" cy="497400"/>
          </a:xfrm>
          <a:prstGeom prst="rect">
            <a:avLst/>
          </a:prstGeom>
        </p:spPr>
        <p:txBody>
          <a:bodyPr anchorCtr="0" anchor="b" bIns="0" lIns="20250" spcFirstLastPara="1" rIns="2025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7" name="Google Shape;167;g2e1affa5248_1_40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e1affa5248_1_40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:notes"/>
          <p:cNvSpPr txBox="1"/>
          <p:nvPr>
            <p:ph idx="1" type="body"/>
          </p:nvPr>
        </p:nvSpPr>
        <p:spPr>
          <a:xfrm>
            <a:off x="905952" y="4716193"/>
            <a:ext cx="4985772" cy="4466755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9:notes"/>
          <p:cNvSpPr/>
          <p:nvPr>
            <p:ph idx="2" type="sldImg"/>
          </p:nvPr>
        </p:nvSpPr>
        <p:spPr>
          <a:xfrm>
            <a:off x="925513" y="750888"/>
            <a:ext cx="4946650" cy="3709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e19bf493ee_0_19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2e19bf493ee_0_19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e1a7824f74_0_27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2e1a7824f74_0_27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e1a7824f74_0_32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2e1a7824f74_0_32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e1affa5248_1_0:notes"/>
          <p:cNvSpPr txBox="1"/>
          <p:nvPr>
            <p:ph idx="12" type="sldNum"/>
          </p:nvPr>
        </p:nvSpPr>
        <p:spPr>
          <a:xfrm>
            <a:off x="3853334" y="9429305"/>
            <a:ext cx="2944200" cy="497400"/>
          </a:xfrm>
          <a:prstGeom prst="rect">
            <a:avLst/>
          </a:prstGeom>
        </p:spPr>
        <p:txBody>
          <a:bodyPr anchorCtr="0" anchor="b" bIns="0" lIns="20250" spcFirstLastPara="1" rIns="2025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0" name="Google Shape;230;g2e1affa5248_1_0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e1affa5248_1_0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:notes"/>
          <p:cNvSpPr txBox="1"/>
          <p:nvPr>
            <p:ph idx="1" type="body"/>
          </p:nvPr>
        </p:nvSpPr>
        <p:spPr>
          <a:xfrm>
            <a:off x="905952" y="4716193"/>
            <a:ext cx="4985772" cy="4466755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:notes"/>
          <p:cNvSpPr/>
          <p:nvPr>
            <p:ph idx="2" type="sldImg"/>
          </p:nvPr>
        </p:nvSpPr>
        <p:spPr>
          <a:xfrm>
            <a:off x="925513" y="750888"/>
            <a:ext cx="4946650" cy="3709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e1a7824f74_0_0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2e1a7824f74_0_0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e1affa5248_0_43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2e1affa5248_0_43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e1a7824f74_0_8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2e1a7824f74_0_8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e1a7824f74_0_17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2e1a7824f74_0_17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1:notes"/>
          <p:cNvSpPr txBox="1"/>
          <p:nvPr>
            <p:ph idx="1" type="body"/>
          </p:nvPr>
        </p:nvSpPr>
        <p:spPr>
          <a:xfrm>
            <a:off x="905952" y="4716193"/>
            <a:ext cx="4985772" cy="4466755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1:notes"/>
          <p:cNvSpPr/>
          <p:nvPr>
            <p:ph idx="2" type="sldImg"/>
          </p:nvPr>
        </p:nvSpPr>
        <p:spPr>
          <a:xfrm>
            <a:off x="925513" y="750888"/>
            <a:ext cx="4946650" cy="3709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e19550b88b_0_20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2e19550b88b_0_20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2:notes"/>
          <p:cNvSpPr txBox="1"/>
          <p:nvPr>
            <p:ph idx="1" type="body"/>
          </p:nvPr>
        </p:nvSpPr>
        <p:spPr>
          <a:xfrm>
            <a:off x="905952" y="4716193"/>
            <a:ext cx="4985772" cy="4466755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2:notes"/>
          <p:cNvSpPr/>
          <p:nvPr>
            <p:ph idx="2" type="sldImg"/>
          </p:nvPr>
        </p:nvSpPr>
        <p:spPr>
          <a:xfrm>
            <a:off x="925513" y="750888"/>
            <a:ext cx="4946650" cy="3709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3:notes"/>
          <p:cNvSpPr txBox="1"/>
          <p:nvPr>
            <p:ph idx="1" type="body"/>
          </p:nvPr>
        </p:nvSpPr>
        <p:spPr>
          <a:xfrm>
            <a:off x="905952" y="4716193"/>
            <a:ext cx="4985772" cy="4466755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3:notes"/>
          <p:cNvSpPr/>
          <p:nvPr>
            <p:ph idx="2" type="sldImg"/>
          </p:nvPr>
        </p:nvSpPr>
        <p:spPr>
          <a:xfrm>
            <a:off x="925513" y="750888"/>
            <a:ext cx="4946650" cy="3709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4:notes"/>
          <p:cNvSpPr txBox="1"/>
          <p:nvPr>
            <p:ph idx="1" type="body"/>
          </p:nvPr>
        </p:nvSpPr>
        <p:spPr>
          <a:xfrm>
            <a:off x="905952" y="4716193"/>
            <a:ext cx="4985772" cy="4466755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4:notes"/>
          <p:cNvSpPr/>
          <p:nvPr>
            <p:ph idx="2" type="sldImg"/>
          </p:nvPr>
        </p:nvSpPr>
        <p:spPr>
          <a:xfrm>
            <a:off x="925513" y="750888"/>
            <a:ext cx="4946650" cy="3709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:notes"/>
          <p:cNvSpPr txBox="1"/>
          <p:nvPr>
            <p:ph idx="1" type="body"/>
          </p:nvPr>
        </p:nvSpPr>
        <p:spPr>
          <a:xfrm>
            <a:off x="905952" y="4716193"/>
            <a:ext cx="4985772" cy="4466755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3:notes"/>
          <p:cNvSpPr/>
          <p:nvPr>
            <p:ph idx="2" type="sldImg"/>
          </p:nvPr>
        </p:nvSpPr>
        <p:spPr>
          <a:xfrm>
            <a:off x="925513" y="750888"/>
            <a:ext cx="4946650" cy="3709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:notes"/>
          <p:cNvSpPr txBox="1"/>
          <p:nvPr>
            <p:ph idx="1" type="body"/>
          </p:nvPr>
        </p:nvSpPr>
        <p:spPr>
          <a:xfrm>
            <a:off x="905952" y="4716193"/>
            <a:ext cx="4985772" cy="4466755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4:notes"/>
          <p:cNvSpPr/>
          <p:nvPr>
            <p:ph idx="2" type="sldImg"/>
          </p:nvPr>
        </p:nvSpPr>
        <p:spPr>
          <a:xfrm>
            <a:off x="925513" y="750888"/>
            <a:ext cx="4946650" cy="3709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e1032f0f76_0_14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g2e1032f0f76_0_14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e1032f0f76_0_30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g2e1032f0f76_0_30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affa5248_0_77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2e1affa5248_0_77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1affa5248_1_64:notes"/>
          <p:cNvSpPr txBox="1"/>
          <p:nvPr>
            <p:ph idx="12" type="sldNum"/>
          </p:nvPr>
        </p:nvSpPr>
        <p:spPr>
          <a:xfrm>
            <a:off x="3853334" y="9429305"/>
            <a:ext cx="2944200" cy="497400"/>
          </a:xfrm>
          <a:prstGeom prst="rect">
            <a:avLst/>
          </a:prstGeom>
        </p:spPr>
        <p:txBody>
          <a:bodyPr anchorCtr="0" anchor="b" bIns="0" lIns="20250" spcFirstLastPara="1" rIns="2025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g2e1affa5248_1_64:notes"/>
          <p:cNvSpPr/>
          <p:nvPr>
            <p:ph idx="2" type="sldImg"/>
          </p:nvPr>
        </p:nvSpPr>
        <p:spPr>
          <a:xfrm>
            <a:off x="925513" y="750888"/>
            <a:ext cx="4946700" cy="37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e1affa5248_1_64:notes"/>
          <p:cNvSpPr txBox="1"/>
          <p:nvPr>
            <p:ph idx="1" type="body"/>
          </p:nvPr>
        </p:nvSpPr>
        <p:spPr>
          <a:xfrm>
            <a:off x="905952" y="4716193"/>
            <a:ext cx="4985700" cy="4466700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:notes"/>
          <p:cNvSpPr txBox="1"/>
          <p:nvPr>
            <p:ph idx="1" type="body"/>
          </p:nvPr>
        </p:nvSpPr>
        <p:spPr>
          <a:xfrm>
            <a:off x="905952" y="4716193"/>
            <a:ext cx="4985772" cy="4466755"/>
          </a:xfrm>
          <a:prstGeom prst="rect">
            <a:avLst/>
          </a:prstGeom>
        </p:spPr>
        <p:txBody>
          <a:bodyPr anchorCtr="0" anchor="t" bIns="48950" lIns="97900" spcFirstLastPara="1" rIns="97900" wrap="square" tIns="489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6:notes"/>
          <p:cNvSpPr/>
          <p:nvPr>
            <p:ph idx="2" type="sldImg"/>
          </p:nvPr>
        </p:nvSpPr>
        <p:spPr>
          <a:xfrm>
            <a:off x="925513" y="750888"/>
            <a:ext cx="4946650" cy="3709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6"/>
          <p:cNvSpPr txBox="1"/>
          <p:nvPr>
            <p:ph type="ctrTitle"/>
          </p:nvPr>
        </p:nvSpPr>
        <p:spPr>
          <a:xfrm>
            <a:off x="0" y="0"/>
            <a:ext cx="9144000" cy="35734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720000" spcFirstLastPara="1" rIns="720000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u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6"/>
          <p:cNvSpPr txBox="1"/>
          <p:nvPr>
            <p:ph idx="1" type="subTitle"/>
          </p:nvPr>
        </p:nvSpPr>
        <p:spPr>
          <a:xfrm>
            <a:off x="1371600" y="4268688"/>
            <a:ext cx="6944816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19" name="Google Shape;19;p16"/>
          <p:cNvCxnSpPr/>
          <p:nvPr/>
        </p:nvCxnSpPr>
        <p:spPr>
          <a:xfrm>
            <a:off x="0" y="3573016"/>
            <a:ext cx="9144000" cy="0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16"/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/>
          <p:nvPr>
            <p:ph type="title"/>
          </p:nvPr>
        </p:nvSpPr>
        <p:spPr>
          <a:xfrm>
            <a:off x="251520" y="197768"/>
            <a:ext cx="8640960" cy="5669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" type="body"/>
          </p:nvPr>
        </p:nvSpPr>
        <p:spPr>
          <a:xfrm>
            <a:off x="392637" y="1125538"/>
            <a:ext cx="8356076" cy="4895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Char char="◼"/>
              <a:defRPr/>
            </a:lvl2pPr>
            <a:lvl3pPr indent="-3429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Char char="◆"/>
              <a:defRPr/>
            </a:lvl3pPr>
            <a:lvl4pPr indent="-3429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⚫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8"/>
          <p:cNvSpPr txBox="1"/>
          <p:nvPr>
            <p:ph type="title"/>
          </p:nvPr>
        </p:nvSpPr>
        <p:spPr>
          <a:xfrm>
            <a:off x="0" y="0"/>
            <a:ext cx="9144000" cy="14847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720000" spcFirstLastPara="1" rIns="720000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  <a:defRPr sz="4000" u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" type="body"/>
          </p:nvPr>
        </p:nvSpPr>
        <p:spPr>
          <a:xfrm>
            <a:off x="722313" y="1844824"/>
            <a:ext cx="7772400" cy="3456384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27" name="Google Shape;27;p18"/>
          <p:cNvCxnSpPr/>
          <p:nvPr/>
        </p:nvCxnSpPr>
        <p:spPr>
          <a:xfrm>
            <a:off x="0" y="1484784"/>
            <a:ext cx="9144000" cy="0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18"/>
          <p:cNvCxnSpPr/>
          <p:nvPr/>
        </p:nvCxnSpPr>
        <p:spPr>
          <a:xfrm>
            <a:off x="0" y="1484784"/>
            <a:ext cx="9144000" cy="0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" name="Google Shape;29;p18"/>
          <p:cNvCxnSpPr/>
          <p:nvPr/>
        </p:nvCxnSpPr>
        <p:spPr>
          <a:xfrm>
            <a:off x="0" y="1484784"/>
            <a:ext cx="9144000" cy="0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18"/>
          <p:cNvCxnSpPr/>
          <p:nvPr/>
        </p:nvCxnSpPr>
        <p:spPr>
          <a:xfrm>
            <a:off x="0" y="1484784"/>
            <a:ext cx="9144000" cy="0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9"/>
          <p:cNvSpPr txBox="1"/>
          <p:nvPr>
            <p:ph type="title"/>
          </p:nvPr>
        </p:nvSpPr>
        <p:spPr>
          <a:xfrm>
            <a:off x="251520" y="197768"/>
            <a:ext cx="8640960" cy="5669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" type="body"/>
          </p:nvPr>
        </p:nvSpPr>
        <p:spPr>
          <a:xfrm>
            <a:off x="395288" y="1125539"/>
            <a:ext cx="4100512" cy="4895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29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Char char="◼"/>
              <a:defRPr sz="1800"/>
            </a:lvl2pPr>
            <a:lvl3pPr indent="-3429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Char char="◆"/>
              <a:defRPr sz="1800"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🠶"/>
              <a:defRPr sz="1600"/>
            </a:lvl4pPr>
            <a:lvl5pPr indent="-2857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⚫"/>
              <a:defRPr sz="9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19"/>
          <p:cNvSpPr txBox="1"/>
          <p:nvPr>
            <p:ph idx="2" type="body"/>
          </p:nvPr>
        </p:nvSpPr>
        <p:spPr>
          <a:xfrm>
            <a:off x="4648199" y="1125539"/>
            <a:ext cx="4100513" cy="4895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29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Char char="◼"/>
              <a:defRPr sz="1800"/>
            </a:lvl2pPr>
            <a:lvl3pPr indent="-3429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Char char="◆"/>
              <a:defRPr sz="1800"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🠶"/>
              <a:defRPr sz="1600"/>
            </a:lvl4pPr>
            <a:lvl5pPr indent="-2857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⚫"/>
              <a:defRPr sz="9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0"/>
          <p:cNvSpPr txBox="1"/>
          <p:nvPr>
            <p:ph type="title"/>
          </p:nvPr>
        </p:nvSpPr>
        <p:spPr>
          <a:xfrm>
            <a:off x="251520" y="197768"/>
            <a:ext cx="8640960" cy="5669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5"/>
          <p:cNvSpPr txBox="1"/>
          <p:nvPr>
            <p:ph type="title"/>
          </p:nvPr>
        </p:nvSpPr>
        <p:spPr>
          <a:xfrm>
            <a:off x="251520" y="197768"/>
            <a:ext cx="8640960" cy="5669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b="1" i="0" sz="3200" u="sng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5"/>
          <p:cNvSpPr txBox="1"/>
          <p:nvPr>
            <p:ph idx="1" type="body"/>
          </p:nvPr>
        </p:nvSpPr>
        <p:spPr>
          <a:xfrm>
            <a:off x="392637" y="1125538"/>
            <a:ext cx="8356076" cy="4895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200"/>
              <a:buFont typeface="Noto Sans Symbols"/>
              <a:buChar char="●"/>
              <a:defRPr b="0" i="0" sz="2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55600" lvl="1" marL="9144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0000CC"/>
              </a:buClr>
              <a:buSzPts val="2000"/>
              <a:buFont typeface="Noto Sans Symbols"/>
              <a:buChar char="◼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42900" lvl="2" marL="1371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◆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🠶"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85750" lvl="4" marL="22860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⚫"/>
              <a:defRPr b="0" i="0" sz="9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descr="메탈질감" id="13" name="Google Shape;13;p15"/>
          <p:cNvSpPr/>
          <p:nvPr/>
        </p:nvSpPr>
        <p:spPr>
          <a:xfrm>
            <a:off x="0" y="6453188"/>
            <a:ext cx="9144000" cy="4048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378000" spcFirstLastPara="1" rIns="37800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종합설계 프로젝트 최종보고</a:t>
            </a:r>
            <a:endParaRPr/>
          </a:p>
        </p:txBody>
      </p:sp>
      <p:cxnSp>
        <p:nvCxnSpPr>
          <p:cNvPr id="14" name="Google Shape;14;p15"/>
          <p:cNvCxnSpPr/>
          <p:nvPr/>
        </p:nvCxnSpPr>
        <p:spPr>
          <a:xfrm>
            <a:off x="0" y="6453188"/>
            <a:ext cx="91440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" name="Google Shape;15;p15"/>
          <p:cNvSpPr/>
          <p:nvPr/>
        </p:nvSpPr>
        <p:spPr>
          <a:xfrm>
            <a:off x="8028384" y="6525344"/>
            <a:ext cx="1008112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Relationship Id="rId6" Type="http://schemas.openxmlformats.org/officeDocument/2006/relationships/image" Target="../media/image26.png"/><Relationship Id="rId7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22.png"/><Relationship Id="rId9" Type="http://schemas.openxmlformats.org/officeDocument/2006/relationships/image" Target="../media/image19.png"/><Relationship Id="rId5" Type="http://schemas.openxmlformats.org/officeDocument/2006/relationships/image" Target="../media/image28.png"/><Relationship Id="rId6" Type="http://schemas.openxmlformats.org/officeDocument/2006/relationships/image" Target="../media/image21.png"/><Relationship Id="rId7" Type="http://schemas.openxmlformats.org/officeDocument/2006/relationships/image" Target="../media/image20.png"/><Relationship Id="rId8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Relationship Id="rId6" Type="http://schemas.openxmlformats.org/officeDocument/2006/relationships/image" Target="../media/image31.png"/><Relationship Id="rId7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4.jpg"/><Relationship Id="rId4" Type="http://schemas.openxmlformats.org/officeDocument/2006/relationships/image" Target="../media/image32.png"/><Relationship Id="rId9" Type="http://schemas.openxmlformats.org/officeDocument/2006/relationships/image" Target="../media/image30.png"/><Relationship Id="rId5" Type="http://schemas.openxmlformats.org/officeDocument/2006/relationships/image" Target="../media/image35.png"/><Relationship Id="rId6" Type="http://schemas.openxmlformats.org/officeDocument/2006/relationships/image" Target="../media/image27.png"/><Relationship Id="rId7" Type="http://schemas.openxmlformats.org/officeDocument/2006/relationships/image" Target="../media/image25.png"/><Relationship Id="rId8" Type="http://schemas.openxmlformats.org/officeDocument/2006/relationships/image" Target="../media/image4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0.png"/><Relationship Id="rId4" Type="http://schemas.openxmlformats.org/officeDocument/2006/relationships/image" Target="../media/image33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3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6.png"/><Relationship Id="rId4" Type="http://schemas.openxmlformats.org/officeDocument/2006/relationships/image" Target="../media/image4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8.png"/><Relationship Id="rId4" Type="http://schemas.openxmlformats.org/officeDocument/2006/relationships/image" Target="../media/image4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1.png"/><Relationship Id="rId4" Type="http://schemas.openxmlformats.org/officeDocument/2006/relationships/image" Target="../media/image45.png"/><Relationship Id="rId5" Type="http://schemas.openxmlformats.org/officeDocument/2006/relationships/image" Target="../media/image44.png"/><Relationship Id="rId6" Type="http://schemas.openxmlformats.org/officeDocument/2006/relationships/image" Target="../media/image26.png"/><Relationship Id="rId7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8.png"/><Relationship Id="rId4" Type="http://schemas.openxmlformats.org/officeDocument/2006/relationships/image" Target="../media/image4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9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26.png"/><Relationship Id="rId6" Type="http://schemas.openxmlformats.org/officeDocument/2006/relationships/image" Target="../media/image5.png"/><Relationship Id="rId7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"/>
          <p:cNvSpPr txBox="1"/>
          <p:nvPr>
            <p:ph type="ctrTitle"/>
          </p:nvPr>
        </p:nvSpPr>
        <p:spPr>
          <a:xfrm>
            <a:off x="272025" y="0"/>
            <a:ext cx="8871900" cy="357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720000" spcFirstLastPara="1" rIns="720000" wrap="square" tIns="45700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en-US"/>
              <a:t>Facemind </a:t>
            </a:r>
            <a:br>
              <a:rPr lang="en-US"/>
            </a:br>
            <a:r>
              <a:rPr lang="en-US" sz="1600"/>
              <a:t>스트레스 관리 앱</a:t>
            </a:r>
            <a:br>
              <a:rPr lang="en-US" sz="1600"/>
            </a:br>
            <a:br>
              <a:rPr lang="en-US" sz="1600"/>
            </a:br>
            <a:br>
              <a:rPr lang="en-US" sz="1600"/>
            </a:br>
            <a:r>
              <a:rPr lang="en-US" sz="2000">
                <a:latin typeface="Malgun Gothic"/>
                <a:ea typeface="Malgun Gothic"/>
                <a:cs typeface="Malgun Gothic"/>
                <a:sym typeface="Malgun Gothic"/>
              </a:rPr>
              <a:t>얼굴인식과 딥러닝을 통한  박수 측정 후 스트레스 지표 분석</a:t>
            </a:r>
            <a:endParaRPr sz="2000"/>
          </a:p>
        </p:txBody>
      </p:sp>
      <p:sp>
        <p:nvSpPr>
          <p:cNvPr id="43" name="Google Shape;43;p1"/>
          <p:cNvSpPr txBox="1"/>
          <p:nvPr>
            <p:ph idx="1" type="subTitle"/>
          </p:nvPr>
        </p:nvSpPr>
        <p:spPr>
          <a:xfrm>
            <a:off x="1371600" y="4268688"/>
            <a:ext cx="6944816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/>
              <a:t>최종 보고</a:t>
            </a:r>
            <a:endParaRPr/>
          </a:p>
          <a:p>
            <a:pPr indent="0" lvl="0" marL="0" rtl="0" algn="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rPr lang="en-US"/>
              <a:t>16조 EVERGLOW팀</a:t>
            </a:r>
            <a:endParaRPr/>
          </a:p>
          <a:p>
            <a:pPr indent="0" lvl="0" marL="0" rtl="0" algn="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rPr lang="en-US"/>
              <a:t>김현동 이다은 이원석 조유리</a:t>
            </a:r>
            <a:endParaRPr/>
          </a:p>
        </p:txBody>
      </p:sp>
      <p:pic>
        <p:nvPicPr>
          <p:cNvPr id="44" name="Google Shape;4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7125" y="502676"/>
            <a:ext cx="1504122" cy="1504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e1032f0f76_0_39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2.1 시스템/GUI 구성</a:t>
            </a:r>
            <a:endParaRPr/>
          </a:p>
        </p:txBody>
      </p:sp>
      <p:pic>
        <p:nvPicPr>
          <p:cNvPr id="117" name="Google Shape;117;g2e1032f0f76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338" y="1342118"/>
            <a:ext cx="6791325" cy="386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2e1032f0f76_0_39"/>
          <p:cNvSpPr txBox="1"/>
          <p:nvPr>
            <p:ph idx="1" type="body"/>
          </p:nvPr>
        </p:nvSpPr>
        <p:spPr>
          <a:xfrm>
            <a:off x="7151125" y="5209275"/>
            <a:ext cx="1922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/>
              <a:t>GUI 구성도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e19bf493ee_0_10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2.1 시스템/GUI 구성</a:t>
            </a:r>
            <a:endParaRPr/>
          </a:p>
        </p:txBody>
      </p:sp>
      <p:pic>
        <p:nvPicPr>
          <p:cNvPr id="124" name="Google Shape;124;g2e19bf493ee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725" y="975825"/>
            <a:ext cx="8333699" cy="468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2e19bf493ee_0_10"/>
          <p:cNvSpPr txBox="1"/>
          <p:nvPr>
            <p:ph idx="1" type="body"/>
          </p:nvPr>
        </p:nvSpPr>
        <p:spPr>
          <a:xfrm>
            <a:off x="7621000" y="5662275"/>
            <a:ext cx="1922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/>
              <a:t>시스템</a:t>
            </a:r>
            <a:r>
              <a:rPr b="1" lang="en-US"/>
              <a:t> 구성도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1affa5248_1_9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2.2 사용 사례</a:t>
            </a:r>
            <a:endParaRPr/>
          </a:p>
        </p:txBody>
      </p:sp>
      <p:pic>
        <p:nvPicPr>
          <p:cNvPr id="132" name="Google Shape;132;g2e1affa5248_1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700" y="2003862"/>
            <a:ext cx="1448589" cy="313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2e1affa5248_1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3486" y="2003890"/>
            <a:ext cx="1448589" cy="3135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2e1affa5248_1_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8760" y="2003869"/>
            <a:ext cx="1448589" cy="3136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g2e1affa5248_1_9"/>
          <p:cNvCxnSpPr/>
          <p:nvPr/>
        </p:nvCxnSpPr>
        <p:spPr>
          <a:xfrm>
            <a:off x="1689889" y="3571875"/>
            <a:ext cx="83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g2e1affa5248_1_9"/>
          <p:cNvCxnSpPr/>
          <p:nvPr/>
        </p:nvCxnSpPr>
        <p:spPr>
          <a:xfrm>
            <a:off x="4055039" y="3571875"/>
            <a:ext cx="83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7" name="Google Shape;137;g2e1affa5248_1_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40925" y="2003847"/>
            <a:ext cx="1399101" cy="3028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g2e1affa5248_1_9"/>
          <p:cNvCxnSpPr/>
          <p:nvPr/>
        </p:nvCxnSpPr>
        <p:spPr>
          <a:xfrm>
            <a:off x="6422276" y="3571875"/>
            <a:ext cx="83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" name="Google Shape;139;g2e1affa5248_1_9"/>
          <p:cNvSpPr txBox="1"/>
          <p:nvPr/>
        </p:nvSpPr>
        <p:spPr>
          <a:xfrm>
            <a:off x="317125" y="1254825"/>
            <a:ext cx="2715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심박수 측정 과정</a:t>
            </a:r>
            <a:endParaRPr b="1"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0" name="Google Shape;140;g2e1affa5248_1_9"/>
          <p:cNvSpPr txBox="1"/>
          <p:nvPr/>
        </p:nvSpPr>
        <p:spPr>
          <a:xfrm>
            <a:off x="2489988" y="5284300"/>
            <a:ext cx="396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1분동안 실시간으로 측정되는 심박수 확인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1" name="Google Shape;141;g2e1affa5248_1_9"/>
          <p:cNvSpPr txBox="1"/>
          <p:nvPr/>
        </p:nvSpPr>
        <p:spPr>
          <a:xfrm>
            <a:off x="6941575" y="5284300"/>
            <a:ext cx="2197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측정 완료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2" name="Google Shape;142;g2e1affa5248_1_9"/>
          <p:cNvSpPr txBox="1"/>
          <p:nvPr/>
        </p:nvSpPr>
        <p:spPr>
          <a:xfrm>
            <a:off x="83300" y="5284300"/>
            <a:ext cx="2069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측정이 시작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3" name="Google Shape;143;g2e1affa5248_1_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38888" y="4503375"/>
            <a:ext cx="251100" cy="261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e1affa5248_1_21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2.2 사용 사례</a:t>
            </a:r>
            <a:endParaRPr/>
          </a:p>
        </p:txBody>
      </p:sp>
      <p:pic>
        <p:nvPicPr>
          <p:cNvPr id="150" name="Google Shape;150;g2e1affa5248_1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125" y="1821535"/>
            <a:ext cx="1485019" cy="3214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2e1affa5248_1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2373" y="1821539"/>
            <a:ext cx="1485019" cy="3214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2e1affa5248_1_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9493" y="1821565"/>
            <a:ext cx="1485019" cy="32148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2e1affa5248_1_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18438" y="1821556"/>
            <a:ext cx="1485026" cy="3214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2e1affa5248_1_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07400" y="1821527"/>
            <a:ext cx="1485026" cy="32149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" name="Google Shape;155;g2e1affa5248_1_21"/>
          <p:cNvCxnSpPr/>
          <p:nvPr/>
        </p:nvCxnSpPr>
        <p:spPr>
          <a:xfrm>
            <a:off x="1727075" y="3352813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" name="Google Shape;156;g2e1affa5248_1_21"/>
          <p:cNvCxnSpPr/>
          <p:nvPr/>
        </p:nvCxnSpPr>
        <p:spPr>
          <a:xfrm>
            <a:off x="3557900" y="3382538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" name="Google Shape;157;g2e1affa5248_1_21"/>
          <p:cNvCxnSpPr/>
          <p:nvPr/>
        </p:nvCxnSpPr>
        <p:spPr>
          <a:xfrm>
            <a:off x="5367350" y="3382538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Google Shape;158;g2e1affa5248_1_21"/>
          <p:cNvCxnSpPr/>
          <p:nvPr/>
        </p:nvCxnSpPr>
        <p:spPr>
          <a:xfrm>
            <a:off x="7129888" y="3382538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9" name="Google Shape;159;g2e1affa5248_1_21"/>
          <p:cNvSpPr txBox="1"/>
          <p:nvPr/>
        </p:nvSpPr>
        <p:spPr>
          <a:xfrm>
            <a:off x="317125" y="1214525"/>
            <a:ext cx="5050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심박수 측정 후 일지 작성 과정</a:t>
            </a:r>
            <a:endParaRPr b="1"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0" name="Google Shape;160;g2e1affa5248_1_21"/>
          <p:cNvSpPr txBox="1"/>
          <p:nvPr/>
        </p:nvSpPr>
        <p:spPr>
          <a:xfrm>
            <a:off x="5618450" y="5227975"/>
            <a:ext cx="4078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작성한 일기 확인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1" name="Google Shape;161;g2e1affa5248_1_21"/>
          <p:cNvSpPr txBox="1"/>
          <p:nvPr/>
        </p:nvSpPr>
        <p:spPr>
          <a:xfrm>
            <a:off x="393700" y="5227975"/>
            <a:ext cx="4078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일기작성 화면 이동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62" name="Google Shape;162;g2e1affa5248_1_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34088" y="4350975"/>
            <a:ext cx="251100" cy="26136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2e1affa5248_1_21"/>
          <p:cNvSpPr/>
          <p:nvPr/>
        </p:nvSpPr>
        <p:spPr>
          <a:xfrm>
            <a:off x="5829400" y="1863325"/>
            <a:ext cx="70200" cy="5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64" name="Google Shape;164;g2e1affa5248_1_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85850" y="1828323"/>
            <a:ext cx="251075" cy="107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e1affa5248_1_40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2.2 사용 사례</a:t>
            </a:r>
            <a:endParaRPr/>
          </a:p>
        </p:txBody>
      </p:sp>
      <p:pic>
        <p:nvPicPr>
          <p:cNvPr id="171" name="Google Shape;171;g2e1affa5248_1_40"/>
          <p:cNvPicPr preferRelativeResize="0"/>
          <p:nvPr/>
        </p:nvPicPr>
        <p:blipFill rotWithShape="1">
          <a:blip r:embed="rId3">
            <a:alphaModFix/>
          </a:blip>
          <a:srcRect b="0" l="0" r="0" t="12265"/>
          <a:stretch/>
        </p:blipFill>
        <p:spPr>
          <a:xfrm>
            <a:off x="2075450" y="1691199"/>
            <a:ext cx="2029201" cy="385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2e1affa5248_1_40"/>
          <p:cNvPicPr preferRelativeResize="0"/>
          <p:nvPr/>
        </p:nvPicPr>
        <p:blipFill rotWithShape="1">
          <a:blip r:embed="rId4">
            <a:alphaModFix/>
          </a:blip>
          <a:srcRect b="0" l="0" r="0" t="9198"/>
          <a:stretch/>
        </p:blipFill>
        <p:spPr>
          <a:xfrm>
            <a:off x="5039300" y="1556400"/>
            <a:ext cx="2029201" cy="398904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2e1affa5248_1_40"/>
          <p:cNvSpPr/>
          <p:nvPr/>
        </p:nvSpPr>
        <p:spPr>
          <a:xfrm>
            <a:off x="6431202" y="3682360"/>
            <a:ext cx="187500" cy="196200"/>
          </a:xfrm>
          <a:prstGeom prst="ellipse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4" name="Google Shape;174;g2e1affa5248_1_40"/>
          <p:cNvSpPr txBox="1"/>
          <p:nvPr/>
        </p:nvSpPr>
        <p:spPr>
          <a:xfrm>
            <a:off x="1588025" y="5610825"/>
            <a:ext cx="3124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통계에 측정 결과 반영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g2e1affa5248_1_40"/>
          <p:cNvSpPr txBox="1"/>
          <p:nvPr/>
        </p:nvSpPr>
        <p:spPr>
          <a:xfrm>
            <a:off x="4696100" y="5610825"/>
            <a:ext cx="271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캘린더에 측정 결과 반영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g2e1affa5248_1_40"/>
          <p:cNvSpPr txBox="1"/>
          <p:nvPr/>
        </p:nvSpPr>
        <p:spPr>
          <a:xfrm>
            <a:off x="317500" y="1000000"/>
            <a:ext cx="4883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측정에 따른 업데이트 (캘린더,통계)</a:t>
            </a:r>
            <a:endParaRPr b="1" sz="23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"/>
          <p:cNvSpPr txBox="1"/>
          <p:nvPr>
            <p:ph type="title"/>
          </p:nvPr>
        </p:nvSpPr>
        <p:spPr>
          <a:xfrm>
            <a:off x="251520" y="197768"/>
            <a:ext cx="8640960" cy="5669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2.3 적용 기법 및 기술</a:t>
            </a:r>
            <a:endParaRPr/>
          </a:p>
        </p:txBody>
      </p:sp>
      <p:sp>
        <p:nvSpPr>
          <p:cNvPr id="182" name="Google Shape;182;p9"/>
          <p:cNvSpPr txBox="1"/>
          <p:nvPr>
            <p:ph idx="1" type="body"/>
          </p:nvPr>
        </p:nvSpPr>
        <p:spPr>
          <a:xfrm>
            <a:off x="392637" y="1125538"/>
            <a:ext cx="8356200" cy="48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12725" lvl="0" marL="352425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rPr b="1" lang="en-US" sz="2600"/>
              <a:t>Signal &amp; Image processing</a:t>
            </a:r>
            <a:endParaRPr b="1" sz="2600"/>
          </a:p>
          <a:p>
            <a:pPr indent="-212725" lvl="0" marL="352425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b="1" sz="2600"/>
          </a:p>
          <a:p>
            <a:pPr indent="-212725" lvl="0" marL="352425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b="1" sz="2600"/>
          </a:p>
          <a:p>
            <a:pPr indent="-212725" lvl="0" marL="352425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b="1" sz="2600"/>
          </a:p>
          <a:p>
            <a:pPr indent="-212725" lvl="0" marL="352425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b="1" sz="2600"/>
          </a:p>
          <a:p>
            <a:pPr indent="0" lvl="0" marL="1397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rPr b="1" lang="en-US" sz="2600"/>
              <a:t>Front</a:t>
            </a:r>
            <a:endParaRPr b="1" sz="2600"/>
          </a:p>
        </p:txBody>
      </p:sp>
      <p:pic>
        <p:nvPicPr>
          <p:cNvPr id="183" name="Google Shape;18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7513" y="1856873"/>
            <a:ext cx="2482850" cy="124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658" y="2102876"/>
            <a:ext cx="2926442" cy="79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3000" y="2080420"/>
            <a:ext cx="2005550" cy="79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5325" y="4127413"/>
            <a:ext cx="3048000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07675" y="4292938"/>
            <a:ext cx="2328775" cy="1164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e19bf493ee_0_19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2.3 적용 기법 및 기술</a:t>
            </a:r>
            <a:endParaRPr/>
          </a:p>
        </p:txBody>
      </p:sp>
      <p:sp>
        <p:nvSpPr>
          <p:cNvPr id="193" name="Google Shape;193;g2e19bf493ee_0_19"/>
          <p:cNvSpPr txBox="1"/>
          <p:nvPr>
            <p:ph idx="1" type="body"/>
          </p:nvPr>
        </p:nvSpPr>
        <p:spPr>
          <a:xfrm>
            <a:off x="392637" y="1125538"/>
            <a:ext cx="8356200" cy="48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백엔드</a:t>
            </a:r>
            <a:endParaRPr b="1" baseline="30000">
              <a:latin typeface="Arial"/>
              <a:ea typeface="Arial"/>
              <a:cs typeface="Arial"/>
              <a:sym typeface="Arial"/>
            </a:endParaRPr>
          </a:p>
          <a:p>
            <a:pPr indent="-212725" lvl="0" marL="352425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</p:txBody>
      </p:sp>
      <p:pic>
        <p:nvPicPr>
          <p:cNvPr id="194" name="Google Shape;194;g2e19bf493ee_0_19" title="Java | How to install Java development kit (JDK) on Linux | Linux ..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774" y="1809325"/>
            <a:ext cx="2102704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2e19bf493ee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4350" y="1675963"/>
            <a:ext cx="2952750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2e19bf493ee_0_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8963" y="1200388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2e19bf493ee_0_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93125" y="3409188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2e19bf493ee_0_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64275" y="3974763"/>
            <a:ext cx="2328775" cy="1164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2e19bf493ee_0_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1525" y="3571873"/>
            <a:ext cx="1655350" cy="181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2e19bf493ee_0_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36250" y="3898575"/>
            <a:ext cx="1940625" cy="116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e1a7824f74_0_27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2.4</a:t>
            </a:r>
            <a:r>
              <a:rPr lang="en-US"/>
              <a:t> 프로젝트 내용 - </a:t>
            </a:r>
            <a:r>
              <a:rPr lang="en-US" sz="2700"/>
              <a:t>앱 개발</a:t>
            </a:r>
            <a:r>
              <a:rPr lang="en-US" sz="2700"/>
              <a:t> </a:t>
            </a:r>
            <a:endParaRPr sz="2700"/>
          </a:p>
        </p:txBody>
      </p:sp>
      <p:sp>
        <p:nvSpPr>
          <p:cNvPr id="206" name="Google Shape;206;g2e1a7824f74_0_27"/>
          <p:cNvSpPr txBox="1"/>
          <p:nvPr/>
        </p:nvSpPr>
        <p:spPr>
          <a:xfrm>
            <a:off x="-1803775" y="4290825"/>
            <a:ext cx="20553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7" name="Google Shape;207;g2e1a7824f74_0_27"/>
          <p:cNvSpPr/>
          <p:nvPr/>
        </p:nvSpPr>
        <p:spPr>
          <a:xfrm>
            <a:off x="1241525" y="1448275"/>
            <a:ext cx="2491200" cy="87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Malgun Gothic"/>
                <a:ea typeface="Malgun Gothic"/>
                <a:cs typeface="Malgun Gothic"/>
                <a:sym typeface="Malgun Gothic"/>
              </a:rPr>
              <a:t>서비스 개발</a:t>
            </a:r>
            <a:endParaRPr b="1" sz="1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8" name="Google Shape;208;g2e1a7824f74_0_27"/>
          <p:cNvSpPr/>
          <p:nvPr/>
        </p:nvSpPr>
        <p:spPr>
          <a:xfrm>
            <a:off x="1241525" y="3163475"/>
            <a:ext cx="2491200" cy="87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Malgun Gothic"/>
                <a:ea typeface="Malgun Gothic"/>
                <a:cs typeface="Malgun Gothic"/>
                <a:sym typeface="Malgun Gothic"/>
              </a:rPr>
              <a:t>서비스 배포</a:t>
            </a:r>
            <a:endParaRPr b="1" sz="1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9" name="Google Shape;209;g2e1a7824f74_0_27"/>
          <p:cNvSpPr/>
          <p:nvPr/>
        </p:nvSpPr>
        <p:spPr>
          <a:xfrm>
            <a:off x="1241525" y="4911900"/>
            <a:ext cx="2491200" cy="87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Malgun Gothic"/>
                <a:ea typeface="Malgun Gothic"/>
                <a:cs typeface="Malgun Gothic"/>
                <a:sym typeface="Malgun Gothic"/>
              </a:rPr>
              <a:t>서비스 통신</a:t>
            </a:r>
            <a:endParaRPr b="1" sz="1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0" name="Google Shape;210;g2e1a7824f74_0_27"/>
          <p:cNvSpPr txBox="1"/>
          <p:nvPr/>
        </p:nvSpPr>
        <p:spPr>
          <a:xfrm>
            <a:off x="2560400" y="1250275"/>
            <a:ext cx="9412500" cy="15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</a:t>
            </a: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 view 생성 및 서버 연결</a:t>
            </a:r>
            <a:endParaRPr b="1" sz="1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</a:t>
            </a: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 </a:t>
            </a: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회원가입/로그인</a:t>
            </a:r>
            <a:endParaRPr b="1" sz="1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</a:t>
            </a: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 </a:t>
            </a: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일지 CRUD</a:t>
            </a:r>
            <a:endParaRPr b="1" sz="1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</a:t>
            </a: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 </a:t>
            </a: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검사 결과 저장 및 조회</a:t>
            </a:r>
            <a:endParaRPr b="1" sz="1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</a:t>
            </a: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 </a:t>
            </a: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일주일 별 심박수와 스트레스 지수 통계 제공</a:t>
            </a:r>
            <a:endParaRPr b="1" sz="1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</a:t>
            </a: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 </a:t>
            </a: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스트레스 지수 캘린더 제공 </a:t>
            </a:r>
            <a:endParaRPr b="1" sz="500"/>
          </a:p>
        </p:txBody>
      </p:sp>
      <p:sp>
        <p:nvSpPr>
          <p:cNvPr id="211" name="Google Shape;211;g2e1a7824f74_0_27"/>
          <p:cNvSpPr txBox="1"/>
          <p:nvPr/>
        </p:nvSpPr>
        <p:spPr>
          <a:xfrm>
            <a:off x="2768125" y="3277288"/>
            <a:ext cx="81870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ㆍGithub Actions 를 활용한 지속적 통합 및 배포</a:t>
            </a:r>
            <a:endParaRPr b="1" sz="1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457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ㆍAWS를 활용한 서비스 배포</a:t>
            </a:r>
            <a:endParaRPr b="1" sz="1300"/>
          </a:p>
        </p:txBody>
      </p:sp>
      <p:sp>
        <p:nvSpPr>
          <p:cNvPr id="212" name="Google Shape;212;g2e1a7824f74_0_27"/>
          <p:cNvSpPr txBox="1"/>
          <p:nvPr/>
        </p:nvSpPr>
        <p:spPr>
          <a:xfrm>
            <a:off x="3295950" y="5159100"/>
            <a:ext cx="7106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ㆍsocket io을 활용한 실시간 이미지 전송</a:t>
            </a:r>
            <a:endParaRPr b="1" sz="13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e1a7824f74_0_32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2.4</a:t>
            </a:r>
            <a:r>
              <a:rPr lang="en-US"/>
              <a:t> 프로젝트 내용 - </a:t>
            </a:r>
            <a:r>
              <a:rPr lang="en-US" sz="2700"/>
              <a:t>앱 개발</a:t>
            </a:r>
            <a:endParaRPr sz="2700"/>
          </a:p>
        </p:txBody>
      </p:sp>
      <p:pic>
        <p:nvPicPr>
          <p:cNvPr id="218" name="Google Shape;218;g2e1a7824f74_0_32"/>
          <p:cNvPicPr preferRelativeResize="0"/>
          <p:nvPr/>
        </p:nvPicPr>
        <p:blipFill rotWithShape="1">
          <a:blip r:embed="rId3">
            <a:alphaModFix/>
          </a:blip>
          <a:srcRect b="0" l="0" r="42948" t="0"/>
          <a:stretch/>
        </p:blipFill>
        <p:spPr>
          <a:xfrm>
            <a:off x="3914550" y="1282470"/>
            <a:ext cx="2260803" cy="2260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g2e1a7824f74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625" y="4101700"/>
            <a:ext cx="3950848" cy="20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2e1a7824f74_0_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1075" y="4101699"/>
            <a:ext cx="3307249" cy="20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g2e1a7824f74_0_32"/>
          <p:cNvSpPr txBox="1"/>
          <p:nvPr>
            <p:ph idx="1" type="body"/>
          </p:nvPr>
        </p:nvSpPr>
        <p:spPr>
          <a:xfrm>
            <a:off x="194950" y="1037075"/>
            <a:ext cx="22608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500"/>
              <a:t>서비스 개발 </a:t>
            </a:r>
            <a:r>
              <a:rPr b="1" lang="en-US" sz="1500"/>
              <a:t>코드</a:t>
            </a:r>
            <a:endParaRPr sz="1500"/>
          </a:p>
        </p:txBody>
      </p:sp>
      <p:sp>
        <p:nvSpPr>
          <p:cNvPr id="222" name="Google Shape;222;g2e1a7824f74_0_32"/>
          <p:cNvSpPr txBox="1"/>
          <p:nvPr>
            <p:ph idx="1" type="body"/>
          </p:nvPr>
        </p:nvSpPr>
        <p:spPr>
          <a:xfrm>
            <a:off x="3914538" y="981825"/>
            <a:ext cx="22608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500"/>
              <a:t>기능별 API 개발</a:t>
            </a:r>
            <a:endParaRPr sz="1500"/>
          </a:p>
        </p:txBody>
      </p:sp>
      <p:sp>
        <p:nvSpPr>
          <p:cNvPr id="223" name="Google Shape;223;g2e1a7824f74_0_32"/>
          <p:cNvSpPr txBox="1"/>
          <p:nvPr>
            <p:ph idx="1" type="body"/>
          </p:nvPr>
        </p:nvSpPr>
        <p:spPr>
          <a:xfrm>
            <a:off x="6371813" y="981288"/>
            <a:ext cx="22608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500"/>
              <a:t>github actions</a:t>
            </a:r>
            <a:r>
              <a:rPr b="1" lang="en-US" sz="1500"/>
              <a:t> (CI/CD)</a:t>
            </a:r>
            <a:endParaRPr sz="1500"/>
          </a:p>
        </p:txBody>
      </p:sp>
      <p:sp>
        <p:nvSpPr>
          <p:cNvPr id="224" name="Google Shape;224;g2e1a7824f74_0_32"/>
          <p:cNvSpPr txBox="1"/>
          <p:nvPr>
            <p:ph idx="1" type="body"/>
          </p:nvPr>
        </p:nvSpPr>
        <p:spPr>
          <a:xfrm>
            <a:off x="495613" y="3812125"/>
            <a:ext cx="22608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/>
              <a:t>AWS Elastic Beanstalk </a:t>
            </a:r>
            <a:endParaRPr/>
          </a:p>
        </p:txBody>
      </p:sp>
      <p:sp>
        <p:nvSpPr>
          <p:cNvPr id="225" name="Google Shape;225;g2e1a7824f74_0_32"/>
          <p:cNvSpPr txBox="1"/>
          <p:nvPr>
            <p:ph idx="1" type="body"/>
          </p:nvPr>
        </p:nvSpPr>
        <p:spPr>
          <a:xfrm>
            <a:off x="5319463" y="3759700"/>
            <a:ext cx="22608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500"/>
              <a:t>MySQL</a:t>
            </a:r>
            <a:endParaRPr sz="1500"/>
          </a:p>
        </p:txBody>
      </p:sp>
      <p:pic>
        <p:nvPicPr>
          <p:cNvPr id="226" name="Google Shape;226;g2e1a7824f74_0_32"/>
          <p:cNvPicPr preferRelativeResize="0"/>
          <p:nvPr/>
        </p:nvPicPr>
        <p:blipFill rotWithShape="1">
          <a:blip r:embed="rId6">
            <a:alphaModFix/>
          </a:blip>
          <a:srcRect b="0" l="23953" r="14925" t="0"/>
          <a:stretch/>
        </p:blipFill>
        <p:spPr>
          <a:xfrm>
            <a:off x="6367051" y="1296888"/>
            <a:ext cx="2525363" cy="224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g2e1a7824f74_0_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5375" y="1363603"/>
            <a:ext cx="3417477" cy="213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e1affa5248_1_0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2.4</a:t>
            </a:r>
            <a:r>
              <a:rPr lang="en-US"/>
              <a:t> 프로젝트 내용 - </a:t>
            </a:r>
            <a:r>
              <a:rPr lang="en-US" sz="2700"/>
              <a:t>앱 개발</a:t>
            </a:r>
            <a:endParaRPr sz="2700"/>
          </a:p>
        </p:txBody>
      </p:sp>
      <p:pic>
        <p:nvPicPr>
          <p:cNvPr id="234" name="Google Shape;234;g2e1affa5248_1_0"/>
          <p:cNvPicPr preferRelativeResize="0"/>
          <p:nvPr/>
        </p:nvPicPr>
        <p:blipFill rotWithShape="1">
          <a:blip r:embed="rId3">
            <a:alphaModFix/>
          </a:blip>
          <a:srcRect b="0" l="74005" r="0" t="41921"/>
          <a:stretch/>
        </p:blipFill>
        <p:spPr>
          <a:xfrm>
            <a:off x="582950" y="2003183"/>
            <a:ext cx="3486249" cy="273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g2e1affa5248_1_0"/>
          <p:cNvPicPr preferRelativeResize="0"/>
          <p:nvPr/>
        </p:nvPicPr>
        <p:blipFill rotWithShape="1">
          <a:blip r:embed="rId3">
            <a:alphaModFix/>
          </a:blip>
          <a:srcRect b="0" l="12594" r="52175" t="55738"/>
          <a:stretch/>
        </p:blipFill>
        <p:spPr>
          <a:xfrm>
            <a:off x="5648100" y="2605276"/>
            <a:ext cx="3099023" cy="13669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g2e1affa5248_1_0"/>
          <p:cNvCxnSpPr/>
          <p:nvPr/>
        </p:nvCxnSpPr>
        <p:spPr>
          <a:xfrm>
            <a:off x="4266500" y="3288725"/>
            <a:ext cx="1177200" cy="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7" name="Google Shape;237;g2e1affa5248_1_0"/>
          <p:cNvSpPr txBox="1"/>
          <p:nvPr/>
        </p:nvSpPr>
        <p:spPr>
          <a:xfrm>
            <a:off x="582950" y="1602975"/>
            <a:ext cx="269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CAPTURE</a:t>
            </a: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IMG to BYTE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g2e1affa5248_1_0"/>
          <p:cNvSpPr txBox="1"/>
          <p:nvPr/>
        </p:nvSpPr>
        <p:spPr>
          <a:xfrm>
            <a:off x="5648100" y="2205075"/>
            <a:ext cx="17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PYTHON </a:t>
            </a: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SERVER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9" name="Google Shape;239;g2e1affa5248_1_0"/>
          <p:cNvSpPr txBox="1"/>
          <p:nvPr/>
        </p:nvSpPr>
        <p:spPr>
          <a:xfrm>
            <a:off x="4161375" y="28338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Socket IO 통신</a:t>
            </a:r>
            <a:endParaRPr b="1" sz="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"/>
          <p:cNvSpPr txBox="1"/>
          <p:nvPr>
            <p:ph type="title"/>
          </p:nvPr>
        </p:nvSpPr>
        <p:spPr>
          <a:xfrm>
            <a:off x="251520" y="197768"/>
            <a:ext cx="8640960" cy="5669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목차</a:t>
            </a:r>
            <a:endParaRPr/>
          </a:p>
        </p:txBody>
      </p:sp>
      <p:sp>
        <p:nvSpPr>
          <p:cNvPr id="50" name="Google Shape;50;p2"/>
          <p:cNvSpPr txBox="1"/>
          <p:nvPr>
            <p:ph idx="1" type="body"/>
          </p:nvPr>
        </p:nvSpPr>
        <p:spPr>
          <a:xfrm>
            <a:off x="392637" y="1125538"/>
            <a:ext cx="8356076" cy="489585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/>
              <a:t>1. 서론</a:t>
            </a:r>
            <a:endParaRPr/>
          </a:p>
          <a:p>
            <a:pPr indent="0" lvl="1" marL="363538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/>
              <a:t>1.1 배경</a:t>
            </a:r>
            <a:endParaRPr/>
          </a:p>
          <a:p>
            <a:pPr indent="0" lvl="1" marL="363538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/>
              <a:t>1.2 프로젝트 내용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rPr lang="en-US"/>
              <a:t>2. 본론</a:t>
            </a:r>
            <a:endParaRPr/>
          </a:p>
          <a:p>
            <a:pPr indent="0" lvl="1" marL="363538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/>
              <a:t>2.1 시스템/GUI 구성</a:t>
            </a:r>
            <a:endParaRPr/>
          </a:p>
          <a:p>
            <a:pPr indent="0" lvl="1" marL="363538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/>
              <a:t>2.2 사용 사례</a:t>
            </a:r>
            <a:endParaRPr/>
          </a:p>
          <a:p>
            <a:pPr indent="0" lvl="1" marL="363538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/>
              <a:t>2.3 적용 기법 및 기술</a:t>
            </a:r>
            <a:endParaRPr/>
          </a:p>
          <a:p>
            <a:pPr indent="0" lvl="1" marL="363538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/>
              <a:t>2.4 핵심 연구/개발 과제</a:t>
            </a:r>
            <a:endParaRPr/>
          </a:p>
          <a:p>
            <a:pPr indent="0" lvl="1" marL="363538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/>
              <a:t>2.5 업무 분담/주차 일정 계획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rPr lang="en-US"/>
              <a:t>3. 결론</a:t>
            </a:r>
            <a:endParaRPr/>
          </a:p>
          <a:p>
            <a:pPr indent="0" lvl="1" marL="363538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/>
              <a:t>3.1 달성 목표 및 성과</a:t>
            </a:r>
            <a:endParaRPr/>
          </a:p>
          <a:p>
            <a:pPr indent="0" lvl="1" marL="363538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/>
              <a:t>3.2 프로젝트의 의의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e1a7824f74_0_0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2.4 핵심 연구/개발 과제 - </a:t>
            </a:r>
            <a:r>
              <a:rPr lang="en-US" sz="2700"/>
              <a:t>Signal &amp; Stress index</a:t>
            </a:r>
            <a:endParaRPr sz="2700"/>
          </a:p>
        </p:txBody>
      </p:sp>
      <p:pic>
        <p:nvPicPr>
          <p:cNvPr id="245" name="Google Shape;245;g2e1a7824f7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750" y="1756638"/>
            <a:ext cx="3999668" cy="147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g2e1a7824f74_0_0"/>
          <p:cNvSpPr txBox="1"/>
          <p:nvPr/>
        </p:nvSpPr>
        <p:spPr>
          <a:xfrm>
            <a:off x="478750" y="1290400"/>
            <a:ext cx="19899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SI 측정 원리</a:t>
            </a:r>
            <a:endParaRPr b="1"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47" name="Google Shape;247;g2e1a7824f74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1450" y="2862272"/>
            <a:ext cx="3495675" cy="11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2e1a7824f74_0_0"/>
          <p:cNvSpPr txBox="1"/>
          <p:nvPr/>
        </p:nvSpPr>
        <p:spPr>
          <a:xfrm>
            <a:off x="478750" y="4140950"/>
            <a:ext cx="4288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Mo​</a:t>
            </a:r>
            <a:r>
              <a:rPr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가장 빈번한 RR 간격의 최빈값 </a:t>
            </a:r>
            <a:r>
              <a:rPr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(단위 : s)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AMo</a:t>
            </a:r>
            <a:r>
              <a:rPr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최빈값의 진폭 (</a:t>
            </a:r>
            <a:r>
              <a:rPr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50ms 빈폭)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Mx​</a:t>
            </a:r>
            <a:r>
              <a:rPr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가장 긴 RR 간격 값 </a:t>
            </a:r>
            <a:r>
              <a:rPr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(단위 : s)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Mn​</a:t>
            </a:r>
            <a:r>
              <a:rPr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가장 짧은 RR 간격 값 </a:t>
            </a:r>
            <a:r>
              <a:rPr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(단위 : s)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DMn​</a:t>
            </a:r>
            <a:r>
              <a:rPr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Mx - Mn </a:t>
            </a:r>
            <a:r>
              <a:rPr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(단위 : s)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49" name="Google Shape;249;g2e1a7824f74_0_0"/>
          <p:cNvCxnSpPr/>
          <p:nvPr/>
        </p:nvCxnSpPr>
        <p:spPr>
          <a:xfrm>
            <a:off x="2483300" y="3477975"/>
            <a:ext cx="17100" cy="561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g2e1a7824f74_0_0"/>
          <p:cNvCxnSpPr/>
          <p:nvPr/>
        </p:nvCxnSpPr>
        <p:spPr>
          <a:xfrm flipH="1" rot="10800000">
            <a:off x="4767250" y="3757610"/>
            <a:ext cx="607200" cy="518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" name="Google Shape;251;g2e1a7824f74_0_0"/>
          <p:cNvSpPr txBox="1"/>
          <p:nvPr>
            <p:ph idx="1" type="body"/>
          </p:nvPr>
        </p:nvSpPr>
        <p:spPr>
          <a:xfrm>
            <a:off x="4478425" y="5055225"/>
            <a:ext cx="4409700" cy="830100"/>
          </a:xfrm>
          <a:prstGeom prst="rect">
            <a:avLst/>
          </a:prstGeom>
          <a:noFill/>
          <a:ln cap="flat" cmpd="sng" w="9525">
            <a:solidFill>
              <a:srgbClr val="006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457200" rtl="0" algn="l">
              <a:spcBef>
                <a:spcPts val="400"/>
              </a:spcBef>
              <a:spcAft>
                <a:spcPts val="0"/>
              </a:spcAft>
              <a:buClr>
                <a:srgbClr val="212121"/>
              </a:buClr>
              <a:buSzPts val="900"/>
              <a:buFont typeface="Malgun Gothic"/>
              <a:buAutoNum type="arabicParenR"/>
            </a:pPr>
            <a:r>
              <a:rPr lang="en-US" sz="900">
                <a:solidFill>
                  <a:srgbClr val="212121"/>
                </a:solidFill>
                <a:highlight>
                  <a:srgbClr val="FFFFFF"/>
                </a:highlight>
              </a:rPr>
              <a:t>Seung Gun Lee, young do son</a:t>
            </a:r>
            <a:r>
              <a:rPr lang="en-US" sz="900">
                <a:solidFill>
                  <a:srgbClr val="212121"/>
                </a:solidFill>
              </a:rPr>
              <a:t>g</a:t>
            </a:r>
            <a:endParaRPr sz="900">
              <a:solidFill>
                <a:srgbClr val="212121"/>
              </a:solidFill>
            </a:endParaRPr>
          </a:p>
          <a:p>
            <a:pPr indent="0" lvl="0" marL="4572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212121"/>
                </a:solidFill>
              </a:rPr>
              <a:t>"</a:t>
            </a:r>
            <a:r>
              <a:rPr lang="en-US" sz="900">
                <a:highlight>
                  <a:srgbClr val="FFFFFF"/>
                </a:highlight>
              </a:rPr>
              <a:t>Experimental Verification of the Possibility of Reducing Photoplethysmography Measurement Time for Stress Index Calculation</a:t>
            </a:r>
            <a:r>
              <a:rPr lang="en-US" sz="900">
                <a:solidFill>
                  <a:srgbClr val="212121"/>
                </a:solidFill>
              </a:rPr>
              <a:t>", National Library of Medicine, 2023 Jun.</a:t>
            </a:r>
            <a:endParaRPr sz="9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e1affa5248_0_43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2.4 핵심 연구/개발 과제</a:t>
            </a:r>
            <a:endParaRPr/>
          </a:p>
        </p:txBody>
      </p:sp>
      <p:sp>
        <p:nvSpPr>
          <p:cNvPr id="257" name="Google Shape;257;g2e1affa5248_0_43"/>
          <p:cNvSpPr txBox="1"/>
          <p:nvPr>
            <p:ph idx="1" type="body"/>
          </p:nvPr>
        </p:nvSpPr>
        <p:spPr>
          <a:xfrm>
            <a:off x="4932275" y="4945050"/>
            <a:ext cx="3651900" cy="692100"/>
          </a:xfrm>
          <a:prstGeom prst="rect">
            <a:avLst/>
          </a:prstGeom>
          <a:noFill/>
          <a:ln cap="flat" cmpd="sng" w="9525">
            <a:solidFill>
              <a:srgbClr val="006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85750" lvl="0" marL="457200" rtl="0" algn="l">
              <a:spcBef>
                <a:spcPts val="400"/>
              </a:spcBef>
              <a:spcAft>
                <a:spcPts val="0"/>
              </a:spcAft>
              <a:buClr>
                <a:srgbClr val="212121"/>
              </a:buClr>
              <a:buSzPts val="900"/>
              <a:buFont typeface="Roboto"/>
              <a:buAutoNum type="arabicParenR"/>
            </a:pPr>
            <a:r>
              <a:rPr lang="en-US" sz="9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S. Bobbia, R. Macwan, Y. Benezeth, A. Mansouri, J. Dubois, "Unsupervised skin tissue segmentation for remote photoplethysmography", Pattern Recognition Letters, 2017.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8" name="Google Shape;258;g2e1affa5248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325" y="2134424"/>
            <a:ext cx="8033520" cy="233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g2e1affa5248_0_43"/>
          <p:cNvSpPr txBox="1"/>
          <p:nvPr/>
        </p:nvSpPr>
        <p:spPr>
          <a:xfrm>
            <a:off x="850350" y="1444125"/>
            <a:ext cx="382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UBFC-rPPG</a:t>
            </a:r>
            <a:r>
              <a:rPr b="1" baseline="30000" lang="en-US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1)</a:t>
            </a:r>
            <a:r>
              <a:rPr b="1" lang="en-US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데이터 셋 결과</a:t>
            </a:r>
            <a:endParaRPr b="1" baseline="30000" sz="2200"/>
          </a:p>
        </p:txBody>
      </p:sp>
      <p:pic>
        <p:nvPicPr>
          <p:cNvPr id="260" name="Google Shape;260;g2e1affa5248_0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0350" y="4596050"/>
            <a:ext cx="3384150" cy="106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e1a7824f74_0_8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2.4 핵심 연구/개발 과제</a:t>
            </a:r>
            <a:endParaRPr/>
          </a:p>
        </p:txBody>
      </p:sp>
      <p:pic>
        <p:nvPicPr>
          <p:cNvPr id="266" name="Google Shape;266;g2e1a7824f74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388" y="1738850"/>
            <a:ext cx="7791180" cy="226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g2e1a7824f74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3175" y="4439500"/>
            <a:ext cx="3397875" cy="105555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g2e1a7824f74_0_8"/>
          <p:cNvSpPr txBox="1"/>
          <p:nvPr/>
        </p:nvSpPr>
        <p:spPr>
          <a:xfrm>
            <a:off x="753113" y="1189775"/>
            <a:ext cx="4446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팀원 영상으로 직접 실험한 결과</a:t>
            </a:r>
            <a:endParaRPr b="1" sz="2200"/>
          </a:p>
        </p:txBody>
      </p:sp>
      <p:pic>
        <p:nvPicPr>
          <p:cNvPr id="269" name="Google Shape;269;g2e1a7824f74_0_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4913" y="4375245"/>
            <a:ext cx="944582" cy="105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g2e1a7824f74_0_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65549" y="4004850"/>
            <a:ext cx="1046706" cy="226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2e1a7824f74_0_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83375" y="4004876"/>
            <a:ext cx="1046706" cy="226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e1a7824f74_0_17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2.4 핵심 연구/개발 과제</a:t>
            </a:r>
            <a:endParaRPr/>
          </a:p>
        </p:txBody>
      </p:sp>
      <p:sp>
        <p:nvSpPr>
          <p:cNvPr id="277" name="Google Shape;277;g2e1a7824f74_0_17"/>
          <p:cNvSpPr txBox="1"/>
          <p:nvPr>
            <p:ph idx="1" type="body"/>
          </p:nvPr>
        </p:nvSpPr>
        <p:spPr>
          <a:xfrm>
            <a:off x="6331888" y="4554225"/>
            <a:ext cx="20544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Average MAE: 18.28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8" name="Google Shape;278;g2e1a7824f74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712" y="4106775"/>
            <a:ext cx="5246651" cy="170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2e1a7824f74_0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6700" y="1609275"/>
            <a:ext cx="5097773" cy="165299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g2e1a7824f74_0_17"/>
          <p:cNvSpPr txBox="1"/>
          <p:nvPr>
            <p:ph idx="1" type="body"/>
          </p:nvPr>
        </p:nvSpPr>
        <p:spPr>
          <a:xfrm>
            <a:off x="6332000" y="2062950"/>
            <a:ext cx="20544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Average MAE: 23.27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2e1a7824f74_0_17"/>
          <p:cNvSpPr txBox="1"/>
          <p:nvPr/>
        </p:nvSpPr>
        <p:spPr>
          <a:xfrm>
            <a:off x="774150" y="1063125"/>
            <a:ext cx="595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중간보고 결과와 비교(UBFC-rPPG Dataset)</a:t>
            </a:r>
            <a:endParaRPr b="1" sz="2200"/>
          </a:p>
        </p:txBody>
      </p:sp>
      <p:cxnSp>
        <p:nvCxnSpPr>
          <p:cNvPr id="282" name="Google Shape;282;g2e1a7824f74_0_17"/>
          <p:cNvCxnSpPr/>
          <p:nvPr/>
        </p:nvCxnSpPr>
        <p:spPr>
          <a:xfrm>
            <a:off x="3455587" y="3414674"/>
            <a:ext cx="11400" cy="5760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1"/>
          <p:cNvSpPr txBox="1"/>
          <p:nvPr>
            <p:ph type="title"/>
          </p:nvPr>
        </p:nvSpPr>
        <p:spPr>
          <a:xfrm>
            <a:off x="251520" y="197768"/>
            <a:ext cx="8640960" cy="5669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2.5 업무 분담/일정 계획</a:t>
            </a:r>
            <a:endParaRPr/>
          </a:p>
        </p:txBody>
      </p:sp>
      <p:pic>
        <p:nvPicPr>
          <p:cNvPr id="288" name="Google Shape;288;p11"/>
          <p:cNvPicPr preferRelativeResize="0"/>
          <p:nvPr/>
        </p:nvPicPr>
        <p:blipFill rotWithShape="1">
          <a:blip r:embed="rId3">
            <a:alphaModFix/>
          </a:blip>
          <a:srcRect b="13717" l="24886" r="15917" t="24519"/>
          <a:stretch/>
        </p:blipFill>
        <p:spPr>
          <a:xfrm>
            <a:off x="627426" y="1123950"/>
            <a:ext cx="7857302" cy="461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11"/>
          <p:cNvSpPr txBox="1"/>
          <p:nvPr>
            <p:ph idx="1" type="body"/>
          </p:nvPr>
        </p:nvSpPr>
        <p:spPr>
          <a:xfrm>
            <a:off x="7694950" y="5735750"/>
            <a:ext cx="1922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/>
              <a:t>일정계획표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e19550b88b_0_20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2.5 업무 분담/일정 계획</a:t>
            </a:r>
            <a:endParaRPr/>
          </a:p>
        </p:txBody>
      </p:sp>
      <p:grpSp>
        <p:nvGrpSpPr>
          <p:cNvPr id="295" name="Google Shape;295;g2e19550b88b_0_20"/>
          <p:cNvGrpSpPr/>
          <p:nvPr/>
        </p:nvGrpSpPr>
        <p:grpSpPr>
          <a:xfrm>
            <a:off x="466825" y="1702863"/>
            <a:ext cx="3063000" cy="1228200"/>
            <a:chOff x="783875" y="1784225"/>
            <a:chExt cx="3063000" cy="1228200"/>
          </a:xfrm>
        </p:grpSpPr>
        <p:sp>
          <p:nvSpPr>
            <p:cNvPr id="296" name="Google Shape;296;g2e19550b88b_0_20"/>
            <p:cNvSpPr/>
            <p:nvPr/>
          </p:nvSpPr>
          <p:spPr>
            <a:xfrm>
              <a:off x="783875" y="1784225"/>
              <a:ext cx="1203300" cy="12282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Malgun Gothic"/>
                  <a:ea typeface="Malgun Gothic"/>
                  <a:cs typeface="Malgun Gothic"/>
                  <a:sym typeface="Malgun Gothic"/>
                </a:rPr>
                <a:t>김현동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97" name="Google Shape;297;g2e19550b88b_0_20"/>
            <p:cNvSpPr txBox="1"/>
            <p:nvPr/>
          </p:nvSpPr>
          <p:spPr>
            <a:xfrm>
              <a:off x="1987175" y="2188175"/>
              <a:ext cx="1859700" cy="42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b="1" lang="en-US" sz="17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PM , HRV to SI </a:t>
              </a:r>
              <a:endParaRPr b="1"/>
            </a:p>
          </p:txBody>
        </p:sp>
      </p:grpSp>
      <p:grpSp>
        <p:nvGrpSpPr>
          <p:cNvPr id="298" name="Google Shape;298;g2e19550b88b_0_20"/>
          <p:cNvGrpSpPr/>
          <p:nvPr/>
        </p:nvGrpSpPr>
        <p:grpSpPr>
          <a:xfrm>
            <a:off x="479075" y="3869175"/>
            <a:ext cx="3526813" cy="1228200"/>
            <a:chOff x="783875" y="3869175"/>
            <a:chExt cx="3526813" cy="1228200"/>
          </a:xfrm>
        </p:grpSpPr>
        <p:sp>
          <p:nvSpPr>
            <p:cNvPr id="299" name="Google Shape;299;g2e19550b88b_0_20"/>
            <p:cNvSpPr/>
            <p:nvPr/>
          </p:nvSpPr>
          <p:spPr>
            <a:xfrm>
              <a:off x="783875" y="3869175"/>
              <a:ext cx="1203300" cy="12282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Malgun Gothic"/>
                  <a:ea typeface="Malgun Gothic"/>
                  <a:cs typeface="Malgun Gothic"/>
                  <a:sym typeface="Malgun Gothic"/>
                </a:rPr>
                <a:t>이다은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0" name="Google Shape;300;g2e19550b88b_0_20"/>
            <p:cNvSpPr txBox="1"/>
            <p:nvPr/>
          </p:nvSpPr>
          <p:spPr>
            <a:xfrm>
              <a:off x="2098788" y="4129725"/>
              <a:ext cx="22119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b="1" lang="en-US" sz="17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Frontend</a:t>
              </a:r>
              <a:endParaRPr b="1" sz="17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rtl="0" algn="l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b="1" lang="en-US" sz="17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(Flutter)</a:t>
              </a:r>
              <a:endParaRPr b="1" sz="17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01" name="Google Shape;301;g2e19550b88b_0_20"/>
          <p:cNvGrpSpPr/>
          <p:nvPr/>
        </p:nvGrpSpPr>
        <p:grpSpPr>
          <a:xfrm>
            <a:off x="4442500" y="1702875"/>
            <a:ext cx="5940000" cy="1228200"/>
            <a:chOff x="4823500" y="1784225"/>
            <a:chExt cx="5940000" cy="1228200"/>
          </a:xfrm>
        </p:grpSpPr>
        <p:sp>
          <p:nvSpPr>
            <p:cNvPr id="302" name="Google Shape;302;g2e19550b88b_0_20"/>
            <p:cNvSpPr/>
            <p:nvPr/>
          </p:nvSpPr>
          <p:spPr>
            <a:xfrm>
              <a:off x="4823500" y="1784225"/>
              <a:ext cx="1203300" cy="12282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Malgun Gothic"/>
                  <a:ea typeface="Malgun Gothic"/>
                  <a:cs typeface="Malgun Gothic"/>
                  <a:sym typeface="Malgun Gothic"/>
                </a:rPr>
                <a:t>이원석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3" name="Google Shape;303;g2e19550b88b_0_20"/>
            <p:cNvSpPr txBox="1"/>
            <p:nvPr/>
          </p:nvSpPr>
          <p:spPr>
            <a:xfrm>
              <a:off x="6103000" y="2035775"/>
              <a:ext cx="46605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b="1" lang="en-US" sz="17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Heart Rate </a:t>
              </a:r>
              <a:endParaRPr b="1" sz="17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rtl="0" algn="l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b="1" lang="en-US" sz="17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(Signal &amp; Image processing)</a:t>
              </a:r>
              <a:endParaRPr b="1"/>
            </a:p>
          </p:txBody>
        </p:sp>
      </p:grpSp>
      <p:sp>
        <p:nvSpPr>
          <p:cNvPr id="304" name="Google Shape;304;g2e19550b88b_0_20"/>
          <p:cNvSpPr/>
          <p:nvPr/>
        </p:nvSpPr>
        <p:spPr>
          <a:xfrm>
            <a:off x="4442500" y="3869175"/>
            <a:ext cx="1203300" cy="1228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Malgun Gothic"/>
                <a:ea typeface="Malgun Gothic"/>
                <a:cs typeface="Malgun Gothic"/>
                <a:sym typeface="Malgun Gothic"/>
              </a:rPr>
              <a:t>조유리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5" name="Google Shape;305;g2e19550b88b_0_20"/>
          <p:cNvSpPr txBox="1"/>
          <p:nvPr/>
        </p:nvSpPr>
        <p:spPr>
          <a:xfrm>
            <a:off x="5770125" y="4129725"/>
            <a:ext cx="3063000" cy="7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Backend</a:t>
            </a:r>
            <a:endParaRPr b="1" sz="17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(SpringBoot,Flask)</a:t>
            </a:r>
            <a:endParaRPr b="1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2"/>
          <p:cNvSpPr txBox="1"/>
          <p:nvPr>
            <p:ph type="title"/>
          </p:nvPr>
        </p:nvSpPr>
        <p:spPr>
          <a:xfrm>
            <a:off x="0" y="0"/>
            <a:ext cx="9144000" cy="14847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720000" spcFirstLastPara="1" rIns="7200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en-US"/>
              <a:t>3. 결론</a:t>
            </a:r>
            <a:endParaRPr/>
          </a:p>
        </p:txBody>
      </p:sp>
      <p:sp>
        <p:nvSpPr>
          <p:cNvPr id="311" name="Google Shape;311;p12"/>
          <p:cNvSpPr txBox="1"/>
          <p:nvPr>
            <p:ph idx="1" type="body"/>
          </p:nvPr>
        </p:nvSpPr>
        <p:spPr>
          <a:xfrm>
            <a:off x="722313" y="1844824"/>
            <a:ext cx="7772400" cy="3456384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3.1 달성 목표 및 성과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</a:pPr>
            <a:r>
              <a:rPr lang="en-US"/>
              <a:t>3.2 연구/개발의 의의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3.1 달성 목표 및 성과</a:t>
            </a:r>
            <a:endParaRPr/>
          </a:p>
        </p:txBody>
      </p:sp>
      <p:sp>
        <p:nvSpPr>
          <p:cNvPr id="317" name="Google Shape;317;p13"/>
          <p:cNvSpPr txBox="1"/>
          <p:nvPr/>
        </p:nvSpPr>
        <p:spPr>
          <a:xfrm>
            <a:off x="109950" y="1363375"/>
            <a:ext cx="95472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ㆍ서비스 흐름이 </a:t>
            </a: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UX 측면에서 고려됐는가?</a:t>
            </a: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b="1"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달성률 </a:t>
            </a: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100% 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</a:t>
            </a: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심박수 측정이 PPG방식과 차이가 5 이하인가? </a:t>
            </a:r>
            <a:r>
              <a:rPr b="1"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달성률 </a:t>
            </a: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70%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</a:t>
            </a: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뷰 에러가 발생하</a:t>
            </a: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지 않는가</a:t>
            </a: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? </a:t>
            </a:r>
            <a:r>
              <a:rPr b="1"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달성률 </a:t>
            </a: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100%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ㆍ백엔드 개발(통신 API, AI 모델 서빙 등)이 원활하게 이루어 졌는가? </a:t>
            </a:r>
            <a:r>
              <a:rPr b="1"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달성률</a:t>
            </a: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95%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ㆍ실시간으로 이미지를 초당 30 frame으로 추출하여 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전송 및 처리가 원활하게 이루어지는가? </a:t>
            </a:r>
            <a:r>
              <a:rPr b="1"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달성률</a:t>
            </a: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40%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4"/>
          <p:cNvSpPr txBox="1"/>
          <p:nvPr>
            <p:ph type="title"/>
          </p:nvPr>
        </p:nvSpPr>
        <p:spPr>
          <a:xfrm>
            <a:off x="251520" y="197768"/>
            <a:ext cx="8640960" cy="5669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3.2 연구/개발의 의의</a:t>
            </a:r>
            <a:endParaRPr/>
          </a:p>
        </p:txBody>
      </p:sp>
      <p:sp>
        <p:nvSpPr>
          <p:cNvPr id="323" name="Google Shape;323;p14"/>
          <p:cNvSpPr txBox="1"/>
          <p:nvPr/>
        </p:nvSpPr>
        <p:spPr>
          <a:xfrm>
            <a:off x="398575" y="2083775"/>
            <a:ext cx="8640900" cy="28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355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</a:t>
            </a: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사용자의 주도적인 스트레스 관리를 유도하는 서비스를 만듦으로써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355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현대인들의 삶의 질 향상에 기여한다.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355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355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</a:t>
            </a: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보건의료 지역 불균형 해소에 기여한다.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355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355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</a:t>
            </a: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디지털 헬스 케어 시장에서 국내 기업의 역량을 향상시키</a:t>
            </a: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 </a:t>
            </a: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경쟁력을 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355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확대하는데 기여한다.</a:t>
            </a:r>
            <a:endParaRPr sz="2000">
              <a:solidFill>
                <a:srgbClr val="0000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"/>
          <p:cNvSpPr txBox="1"/>
          <p:nvPr>
            <p:ph type="title"/>
          </p:nvPr>
        </p:nvSpPr>
        <p:spPr>
          <a:xfrm>
            <a:off x="0" y="0"/>
            <a:ext cx="9144000" cy="14847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720000" spcFirstLastPara="1" rIns="7200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en-US"/>
              <a:t>1. 서론</a:t>
            </a:r>
            <a:endParaRPr/>
          </a:p>
        </p:txBody>
      </p:sp>
      <p:sp>
        <p:nvSpPr>
          <p:cNvPr id="56" name="Google Shape;56;p3"/>
          <p:cNvSpPr txBox="1"/>
          <p:nvPr>
            <p:ph idx="1" type="body"/>
          </p:nvPr>
        </p:nvSpPr>
        <p:spPr>
          <a:xfrm>
            <a:off x="722313" y="1844824"/>
            <a:ext cx="7772400" cy="3456384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1.1 연구/개발 배경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</a:pPr>
            <a:r>
              <a:rPr lang="en-US"/>
              <a:t>1.2 프로젝트 내용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"/>
          <p:cNvSpPr txBox="1"/>
          <p:nvPr>
            <p:ph type="title"/>
          </p:nvPr>
        </p:nvSpPr>
        <p:spPr>
          <a:xfrm>
            <a:off x="251520" y="197768"/>
            <a:ext cx="8640960" cy="5669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1.1 배경</a:t>
            </a:r>
            <a:endParaRPr/>
          </a:p>
        </p:txBody>
      </p:sp>
      <p:sp>
        <p:nvSpPr>
          <p:cNvPr id="62" name="Google Shape;62;p4"/>
          <p:cNvSpPr txBox="1"/>
          <p:nvPr>
            <p:ph idx="1" type="body"/>
          </p:nvPr>
        </p:nvSpPr>
        <p:spPr>
          <a:xfrm>
            <a:off x="556326" y="5486775"/>
            <a:ext cx="8803500" cy="14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/>
              <a:t>‘정신 문제를 겪었다’</a:t>
            </a:r>
            <a:r>
              <a:rPr lang="en-US"/>
              <a:t> </a:t>
            </a:r>
            <a:r>
              <a:rPr b="1" lang="en-US" sz="2600"/>
              <a:t>67.9%</a:t>
            </a:r>
            <a:r>
              <a:rPr lang="en-US"/>
              <a:t> 중 </a:t>
            </a:r>
            <a:r>
              <a:rPr b="1" lang="en-US"/>
              <a:t>‘심각한 스트레스 경험’</a:t>
            </a:r>
            <a:r>
              <a:rPr lang="en-US"/>
              <a:t> </a:t>
            </a:r>
            <a:r>
              <a:rPr b="1" lang="en-US" sz="2600"/>
              <a:t>39.1%</a:t>
            </a:r>
            <a:endParaRPr/>
          </a:p>
        </p:txBody>
      </p:sp>
      <p:pic>
        <p:nvPicPr>
          <p:cNvPr id="63" name="Google Shape;63;p4"/>
          <p:cNvPicPr preferRelativeResize="0"/>
          <p:nvPr/>
        </p:nvPicPr>
        <p:blipFill rotWithShape="1">
          <a:blip r:embed="rId3">
            <a:alphaModFix/>
          </a:blip>
          <a:srcRect b="18857" l="39140" r="20640" t="44354"/>
          <a:stretch/>
        </p:blipFill>
        <p:spPr>
          <a:xfrm>
            <a:off x="560850" y="959775"/>
            <a:ext cx="7986350" cy="41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4"/>
          <p:cNvSpPr txBox="1"/>
          <p:nvPr/>
        </p:nvSpPr>
        <p:spPr>
          <a:xfrm>
            <a:off x="5220775" y="4919475"/>
            <a:ext cx="3606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출처 : </a:t>
            </a:r>
            <a:r>
              <a:rPr lang="en-US" sz="1000">
                <a:solidFill>
                  <a:schemeClr val="dk1"/>
                </a:solidFill>
              </a:rPr>
              <a:t>2023 정신건강에 관한 서울시민 인식 조사 보고서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e1032f0f76_0_14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1.1 배경</a:t>
            </a:r>
            <a:endParaRPr/>
          </a:p>
        </p:txBody>
      </p:sp>
      <p:sp>
        <p:nvSpPr>
          <p:cNvPr id="70" name="Google Shape;70;g2e1032f0f76_0_14"/>
          <p:cNvSpPr txBox="1"/>
          <p:nvPr>
            <p:ph idx="1" type="body"/>
          </p:nvPr>
        </p:nvSpPr>
        <p:spPr>
          <a:xfrm>
            <a:off x="393701" y="5258200"/>
            <a:ext cx="8952900" cy="14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대처 방법으로</a:t>
            </a:r>
            <a:r>
              <a:rPr b="1" lang="en-US"/>
              <a:t> ‘스스로 해결함’</a:t>
            </a:r>
            <a:r>
              <a:rPr b="1" lang="en-US" sz="3000"/>
              <a:t> 56.9%</a:t>
            </a:r>
            <a:r>
              <a:rPr lang="en-US"/>
              <a:t> </a:t>
            </a:r>
            <a:r>
              <a:rPr b="1" lang="en-US"/>
              <a:t>‘전문기관 도움’</a:t>
            </a:r>
            <a:r>
              <a:rPr lang="en-US"/>
              <a:t> </a:t>
            </a:r>
            <a:r>
              <a:rPr b="1" lang="en-US" sz="3000"/>
              <a:t>17.9%</a:t>
            </a:r>
            <a:endParaRPr b="1" sz="3000"/>
          </a:p>
        </p:txBody>
      </p:sp>
      <p:pic>
        <p:nvPicPr>
          <p:cNvPr id="71" name="Google Shape;71;g2e1032f0f76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7186" y="1107638"/>
            <a:ext cx="6829576" cy="36552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g2e1032f0f76_0_14"/>
          <p:cNvSpPr txBox="1"/>
          <p:nvPr/>
        </p:nvSpPr>
        <p:spPr>
          <a:xfrm>
            <a:off x="5016475" y="4690863"/>
            <a:ext cx="2972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2023 정신건강에 관한 서울시민 인식 조사 보고서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e1032f0f76_0_30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1.1 배경</a:t>
            </a:r>
            <a:endParaRPr/>
          </a:p>
        </p:txBody>
      </p:sp>
      <p:sp>
        <p:nvSpPr>
          <p:cNvPr id="78" name="Google Shape;78;g2e1032f0f76_0_30"/>
          <p:cNvSpPr txBox="1"/>
          <p:nvPr>
            <p:ph idx="1" type="body"/>
          </p:nvPr>
        </p:nvSpPr>
        <p:spPr>
          <a:xfrm>
            <a:off x="138425" y="4796625"/>
            <a:ext cx="9889800" cy="14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/>
              <a:t>ㆍ디지털 헬스케어가</a:t>
            </a:r>
            <a:r>
              <a:rPr lang="en-US" sz="2400"/>
              <a:t> </a:t>
            </a:r>
            <a:r>
              <a:rPr b="1" lang="en-US" sz="2400"/>
              <a:t>‘개인 건강 상태 개선’</a:t>
            </a:r>
            <a:r>
              <a:rPr lang="en-US" sz="2000"/>
              <a:t>에 도움 될 것이다 </a:t>
            </a:r>
            <a:r>
              <a:rPr b="1" lang="en-US" sz="2800"/>
              <a:t>81.9%</a:t>
            </a:r>
            <a:endParaRPr b="1" sz="2800"/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/>
              <a:t>ㆍ디지털 헬스케어의 접근성 </a:t>
            </a:r>
            <a:r>
              <a:rPr b="1" lang="en-US" sz="2400"/>
              <a:t>‘모바일 앱 &gt; 웨어러블 기기’</a:t>
            </a:r>
            <a:r>
              <a:rPr lang="en-US" sz="2000"/>
              <a:t> </a:t>
            </a:r>
            <a:r>
              <a:rPr b="1" lang="en-US" sz="2800"/>
              <a:t>18.5%</a:t>
            </a:r>
            <a:endParaRPr b="1" sz="2800"/>
          </a:p>
        </p:txBody>
      </p:sp>
      <p:pic>
        <p:nvPicPr>
          <p:cNvPr id="79" name="Google Shape;79;g2e1032f0f76_0_30"/>
          <p:cNvPicPr preferRelativeResize="0"/>
          <p:nvPr/>
        </p:nvPicPr>
        <p:blipFill rotWithShape="1">
          <a:blip r:embed="rId3">
            <a:alphaModFix/>
          </a:blip>
          <a:srcRect b="34792" l="35206" r="29159" t="33900"/>
          <a:stretch/>
        </p:blipFill>
        <p:spPr>
          <a:xfrm>
            <a:off x="4678575" y="1821125"/>
            <a:ext cx="3883277" cy="191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g2e1032f0f76_0_30"/>
          <p:cNvPicPr preferRelativeResize="0"/>
          <p:nvPr/>
        </p:nvPicPr>
        <p:blipFill rotWithShape="1">
          <a:blip r:embed="rId4">
            <a:alphaModFix/>
          </a:blip>
          <a:srcRect b="37619" l="22026" r="47248" t="32180"/>
          <a:stretch/>
        </p:blipFill>
        <p:spPr>
          <a:xfrm>
            <a:off x="99150" y="1595400"/>
            <a:ext cx="4064674" cy="224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e1affa5248_0_77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/>
              <a:t>1.1 배경</a:t>
            </a:r>
            <a:endParaRPr/>
          </a:p>
        </p:txBody>
      </p:sp>
      <p:sp>
        <p:nvSpPr>
          <p:cNvPr id="86" name="Google Shape;86;g2e1affa5248_0_77"/>
          <p:cNvSpPr txBox="1"/>
          <p:nvPr>
            <p:ph idx="1" type="body"/>
          </p:nvPr>
        </p:nvSpPr>
        <p:spPr>
          <a:xfrm>
            <a:off x="487925" y="5080850"/>
            <a:ext cx="8168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/>
              <a:t>심박 변이도와 스트레스의 </a:t>
            </a:r>
            <a:r>
              <a:rPr b="1" lang="en-US" sz="2400"/>
              <a:t>연관성</a:t>
            </a:r>
            <a:r>
              <a:rPr lang="en-US" sz="2000"/>
              <a:t> 그리고 </a:t>
            </a:r>
            <a:r>
              <a:rPr b="1" lang="en-US" sz="2400"/>
              <a:t>객</a:t>
            </a:r>
            <a:r>
              <a:rPr b="1" lang="en-US" sz="2400"/>
              <a:t>관적 지표</a:t>
            </a:r>
            <a:endParaRPr b="1" sz="3200"/>
          </a:p>
        </p:txBody>
      </p:sp>
      <p:pic>
        <p:nvPicPr>
          <p:cNvPr id="87" name="Google Shape;87;g2e1affa5248_0_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8650" y="2852613"/>
            <a:ext cx="5776197" cy="10691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8" name="Google Shape;88;g2e1affa5248_0_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0170" y="1923889"/>
            <a:ext cx="6035130" cy="111508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e1affa5248_1_64"/>
          <p:cNvSpPr txBox="1"/>
          <p:nvPr>
            <p:ph type="title"/>
          </p:nvPr>
        </p:nvSpPr>
        <p:spPr>
          <a:xfrm>
            <a:off x="251520" y="197768"/>
            <a:ext cx="8640900" cy="567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1.2 프로젝트 내용</a:t>
            </a:r>
            <a:endParaRPr/>
          </a:p>
        </p:txBody>
      </p:sp>
      <p:pic>
        <p:nvPicPr>
          <p:cNvPr id="95" name="Google Shape;95;g2e1affa5248_1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650" y="1886139"/>
            <a:ext cx="1526099" cy="330385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e1affa5248_1_64"/>
          <p:cNvSpPr txBox="1"/>
          <p:nvPr/>
        </p:nvSpPr>
        <p:spPr>
          <a:xfrm>
            <a:off x="228605" y="1215075"/>
            <a:ext cx="1947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1. </a:t>
            </a: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메인 캘린더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7" name="Google Shape;97;g2e1affa5248_1_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6670" y="1809916"/>
            <a:ext cx="1526099" cy="3303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2e1affa5248_1_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2441" y="1809978"/>
            <a:ext cx="1526099" cy="330383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2e1affa5248_1_64"/>
          <p:cNvSpPr txBox="1"/>
          <p:nvPr/>
        </p:nvSpPr>
        <p:spPr>
          <a:xfrm>
            <a:off x="1690300" y="1215075"/>
            <a:ext cx="2286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2. 심박수 측정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0" name="Google Shape;100;g2e1affa5248_1_64"/>
          <p:cNvSpPr txBox="1"/>
          <p:nvPr/>
        </p:nvSpPr>
        <p:spPr>
          <a:xfrm>
            <a:off x="3578500" y="1215075"/>
            <a:ext cx="2071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3. 측정 결과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1" name="Google Shape;101;g2e1affa5248_1_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06153" y="1809950"/>
            <a:ext cx="1526099" cy="330386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2e1affa5248_1_64"/>
          <p:cNvSpPr txBox="1"/>
          <p:nvPr/>
        </p:nvSpPr>
        <p:spPr>
          <a:xfrm>
            <a:off x="5556800" y="1215075"/>
            <a:ext cx="2071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4. 일기 작성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3" name="Google Shape;103;g2e1affa5248_1_6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54050" y="1819275"/>
            <a:ext cx="1526099" cy="330385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2e1affa5248_1_64"/>
          <p:cNvSpPr txBox="1"/>
          <p:nvPr/>
        </p:nvSpPr>
        <p:spPr>
          <a:xfrm>
            <a:off x="7394000" y="1215075"/>
            <a:ext cx="2071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5. 통계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g2e1affa5248_1_64"/>
          <p:cNvSpPr txBox="1"/>
          <p:nvPr/>
        </p:nvSpPr>
        <p:spPr>
          <a:xfrm>
            <a:off x="-2546700" y="706650"/>
            <a:ext cx="2071200" cy="16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"/>
          <p:cNvSpPr txBox="1"/>
          <p:nvPr>
            <p:ph type="title"/>
          </p:nvPr>
        </p:nvSpPr>
        <p:spPr>
          <a:xfrm>
            <a:off x="0" y="0"/>
            <a:ext cx="9144000" cy="14847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720000" spcFirstLastPara="1" rIns="7200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en-US"/>
              <a:t>2. 본론</a:t>
            </a:r>
            <a:endParaRPr/>
          </a:p>
        </p:txBody>
      </p:sp>
      <p:sp>
        <p:nvSpPr>
          <p:cNvPr id="111" name="Google Shape;111;p6"/>
          <p:cNvSpPr txBox="1"/>
          <p:nvPr>
            <p:ph idx="1" type="body"/>
          </p:nvPr>
        </p:nvSpPr>
        <p:spPr>
          <a:xfrm>
            <a:off x="722313" y="1844824"/>
            <a:ext cx="7772400" cy="3456384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2.1 시스템/GUI 구성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</a:pPr>
            <a:r>
              <a:rPr lang="en-US"/>
              <a:t>2.2 사용 사례 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</a:pPr>
            <a:r>
              <a:rPr lang="en-US"/>
              <a:t>2.3 적용 기법 및 기술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</a:pPr>
            <a:r>
              <a:rPr lang="en-US"/>
              <a:t>2.4 핵심 연구/개발 과제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</a:pPr>
            <a:r>
              <a:rPr lang="en-US"/>
              <a:t>2.5 업무 분담/일정 계획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나눔스퀘어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1995-11-15T14:37:07.000</dcterms:created>
  <dc:creator>고석훈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